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61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8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89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945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070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99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131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0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384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232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61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AE006-9A4A-4E55-BEAF-73B5F39EA458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92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Candara" panose="020E0502030303020204" pitchFamily="34" charset="0"/>
              </a:rPr>
              <a:t>ELABORACIÓN DE INDICADORES MEDIANTE LA METODOLOGÍA DEL MARCO LÓGICO</a:t>
            </a:r>
            <a:endParaRPr lang="es-MX" b="1" dirty="0">
              <a:latin typeface="Candara" panose="020E0502030303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936104"/>
          </a:xfrm>
        </p:spPr>
        <p:txBody>
          <a:bodyPr>
            <a:normAutofit/>
          </a:bodyPr>
          <a:lstStyle/>
          <a:p>
            <a:pPr algn="r"/>
            <a:r>
              <a:rPr lang="es-MX" sz="2000" i="1" dirty="0" smtClean="0"/>
              <a:t>Tepic, Nayarit, octubre de 2019.</a:t>
            </a:r>
            <a:endParaRPr lang="es-MX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235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Candara" panose="020E0502030303020204" pitchFamily="34" charset="0"/>
              </a:rPr>
              <a:t>3. ¿EN QUÉ CONSISTE LA MML? </a:t>
            </a:r>
            <a:r>
              <a:rPr lang="es-MX" sz="1600" b="1" i="1" dirty="0" smtClean="0">
                <a:latin typeface="Candara" panose="020E0502030303020204" pitchFamily="34" charset="0"/>
              </a:rPr>
              <a:t>(continuación)</a:t>
            </a:r>
            <a:endParaRPr lang="es-MX" sz="1600" b="1" dirty="0" smtClean="0">
              <a:latin typeface="Candara" panose="020E0502030303020204" pitchFamily="34" charset="0"/>
            </a:endParaRPr>
          </a:p>
          <a:p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FICHA ESPECÍFICA DE INDICADORES: CONTENIDO.</a:t>
            </a:r>
          </a:p>
          <a:p>
            <a:pPr marL="285750" indent="-285750">
              <a:buFont typeface="Arial" charset="0"/>
              <a:buChar char="•"/>
            </a:pPr>
            <a:endParaRPr lang="es-MX" dirty="0">
              <a:latin typeface="Candara" panose="020E0502030303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s-MX" sz="2000" b="1" dirty="0" smtClean="0">
                <a:latin typeface="Candara" panose="020E0502030303020204" pitchFamily="34" charset="0"/>
              </a:rPr>
              <a:t>Nombre del indicador.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2000" b="1" dirty="0" smtClean="0">
                <a:latin typeface="Candara" panose="020E0502030303020204" pitchFamily="34" charset="0"/>
              </a:rPr>
              <a:t>Dimensión a medir.</a:t>
            </a:r>
            <a:r>
              <a:rPr lang="es-MX" sz="2000" dirty="0" smtClean="0">
                <a:latin typeface="Candara" panose="020E0502030303020204" pitchFamily="34" charset="0"/>
              </a:rPr>
              <a:t> </a:t>
            </a:r>
            <a:r>
              <a:rPr lang="es-MX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(eficacia/eficiencia/economía/calidad)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2000" b="1" dirty="0" smtClean="0">
                <a:latin typeface="Candara" panose="020E0502030303020204" pitchFamily="34" charset="0"/>
              </a:rPr>
              <a:t>Definición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2000" b="1" dirty="0" smtClean="0">
                <a:latin typeface="Candara" panose="020E0502030303020204" pitchFamily="34" charset="0"/>
              </a:rPr>
              <a:t>Método de cálculo. </a:t>
            </a:r>
            <a:r>
              <a:rPr lang="es-MX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(fórmula)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2000" b="1" dirty="0" smtClean="0">
                <a:latin typeface="Candara" panose="020E0502030303020204" pitchFamily="34" charset="0"/>
              </a:rPr>
              <a:t>Unidad de medida.</a:t>
            </a:r>
            <a:r>
              <a:rPr lang="es-MX" sz="2000" dirty="0" smtClean="0">
                <a:latin typeface="Candara" panose="020E0502030303020204" pitchFamily="34" charset="0"/>
              </a:rPr>
              <a:t> </a:t>
            </a:r>
            <a:r>
              <a:rPr lang="es-MX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(porcentaje, número absoluto, índice)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2000" b="1" dirty="0" smtClean="0">
                <a:latin typeface="Candara" panose="020E0502030303020204" pitchFamily="34" charset="0"/>
              </a:rPr>
              <a:t>Frecuencia </a:t>
            </a:r>
            <a:r>
              <a:rPr lang="es-MX" sz="2000" b="1" smtClean="0">
                <a:latin typeface="Candara" panose="020E0502030303020204" pitchFamily="34" charset="0"/>
              </a:rPr>
              <a:t>de medición. </a:t>
            </a:r>
            <a:r>
              <a:rPr lang="es-MX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(mensual, bimestral, trimestral, anual, bianual, </a:t>
            </a:r>
            <a:r>
              <a:rPr lang="es-MX" sz="2000" dirty="0" err="1" smtClean="0">
                <a:solidFill>
                  <a:srgbClr val="FF0000"/>
                </a:solidFill>
                <a:latin typeface="Candara" panose="020E0502030303020204" pitchFamily="34" charset="0"/>
              </a:rPr>
              <a:t>etc</a:t>
            </a:r>
            <a:r>
              <a:rPr lang="es-MX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2000" b="1" dirty="0" smtClean="0">
                <a:latin typeface="Candara" panose="020E0502030303020204" pitchFamily="34" charset="0"/>
              </a:rPr>
              <a:t>Línea base .</a:t>
            </a:r>
            <a:r>
              <a:rPr lang="es-MX" sz="2000" dirty="0" smtClean="0">
                <a:latin typeface="Candara" panose="020E0502030303020204" pitchFamily="34" charset="0"/>
              </a:rPr>
              <a:t> </a:t>
            </a:r>
            <a:r>
              <a:rPr lang="es-MX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(punto de partida)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2000" b="1" dirty="0" smtClean="0">
                <a:latin typeface="Candara" panose="020E0502030303020204" pitchFamily="34" charset="0"/>
              </a:rPr>
              <a:t>Metas.</a:t>
            </a:r>
            <a:r>
              <a:rPr lang="es-MX" sz="2000" dirty="0" smtClean="0">
                <a:latin typeface="Candara" panose="020E0502030303020204" pitchFamily="34" charset="0"/>
              </a:rPr>
              <a:t> </a:t>
            </a:r>
            <a:r>
              <a:rPr lang="es-MX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(límite o nivel máximo)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2000" b="1" dirty="0" smtClean="0">
                <a:latin typeface="Candara" panose="020E0502030303020204" pitchFamily="34" charset="0"/>
              </a:rPr>
              <a:t>Sentido del indicador.</a:t>
            </a:r>
            <a:r>
              <a:rPr lang="es-MX" sz="2000" dirty="0" smtClean="0">
                <a:latin typeface="Candara" panose="020E0502030303020204" pitchFamily="34" charset="0"/>
              </a:rPr>
              <a:t> </a:t>
            </a:r>
            <a:r>
              <a:rPr lang="es-MX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(dirección del indicador cuando desempeño es+/-)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2000" b="1" dirty="0" smtClean="0">
                <a:latin typeface="Candara" panose="020E0502030303020204" pitchFamily="34" charset="0"/>
              </a:rPr>
              <a:t>Parámetros de semaforización</a:t>
            </a:r>
            <a:r>
              <a:rPr lang="es-MX" sz="2000" dirty="0">
                <a:latin typeface="Candara" panose="020E0502030303020204" pitchFamily="34" charset="0"/>
              </a:rPr>
              <a:t>.</a:t>
            </a:r>
            <a:r>
              <a:rPr lang="es-MX" sz="2000" dirty="0" smtClean="0">
                <a:latin typeface="Candara" panose="020E0502030303020204" pitchFamily="34" charset="0"/>
              </a:rPr>
              <a:t> </a:t>
            </a:r>
            <a:r>
              <a:rPr lang="es-MX" sz="2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(avance aceptable, riesgo, crítico)</a:t>
            </a:r>
          </a:p>
          <a:p>
            <a:pPr marL="285750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s-MX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9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latin typeface="Candara" panose="020E0502030303020204" pitchFamily="34" charset="0"/>
              </a:rPr>
              <a:t>4</a:t>
            </a:r>
            <a:r>
              <a:rPr lang="es-MX" sz="3200" b="1" dirty="0" smtClean="0">
                <a:latin typeface="Candara" panose="020E0502030303020204" pitchFamily="34" charset="0"/>
              </a:rPr>
              <a:t>. </a:t>
            </a:r>
            <a:r>
              <a:rPr lang="es-MX" sz="3200" b="1" dirty="0" err="1" smtClean="0">
                <a:latin typeface="Candara" panose="020E0502030303020204" pitchFamily="34" charset="0"/>
              </a:rPr>
              <a:t>GpR</a:t>
            </a:r>
            <a:r>
              <a:rPr lang="es-MX" sz="3200" b="1" dirty="0" smtClean="0">
                <a:latin typeface="Candara" panose="020E0502030303020204" pitchFamily="34" charset="0"/>
              </a:rPr>
              <a:t> Y PRESUPUESTO.</a:t>
            </a:r>
            <a:endParaRPr lang="es-MX" sz="1600" b="1" dirty="0" smtClean="0">
              <a:latin typeface="Candara" panose="020E0502030303020204" pitchFamily="34" charset="0"/>
            </a:endParaRPr>
          </a:p>
          <a:p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SINCRONIZACIÓN GESTIÓN PARA RESULTADOS  (</a:t>
            </a:r>
            <a:r>
              <a:rPr lang="es-MX" dirty="0" err="1" smtClean="0">
                <a:latin typeface="Candara" panose="020E0502030303020204" pitchFamily="34" charset="0"/>
              </a:rPr>
              <a:t>GpR</a:t>
            </a:r>
            <a:r>
              <a:rPr lang="es-MX" dirty="0" smtClean="0">
                <a:latin typeface="Candara" panose="020E0502030303020204" pitchFamily="34" charset="0"/>
              </a:rPr>
              <a:t>) Y PRESUPUESTACIÓN:</a:t>
            </a:r>
          </a:p>
          <a:p>
            <a:pPr marL="285750" indent="-285750">
              <a:buFont typeface="Arial" charset="0"/>
              <a:buChar char="•"/>
            </a:pPr>
            <a:endParaRPr lang="es-MX" dirty="0">
              <a:latin typeface="Candara" panose="020E0502030303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s-MX" sz="2000" b="1" dirty="0" smtClean="0">
                <a:latin typeface="Candara" panose="020E0502030303020204" pitchFamily="34" charset="0"/>
              </a:rPr>
              <a:t>UNA VEZ DEFINIDOS LOS ARBOLES SUS RESPECTIVAS MATRICES DE INDICADORES Y, A RAÍZ DE ESTE TRABAJO, TENER DEFINIDOS LOS PROGRAMAS PRESUPUESTARIOS, EL PRESUPUESTO DE CADA DEPENDENCIA DEBERÁ IDENTIFICARSE CON ESTOS PROGRAMAS PRESUPUESTARIOS Y ALIMENTAR EL PORTAL POR PORGRAMA PRESUPUESTARIO Y PARTIDA.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s-MX" sz="2000" b="1" dirty="0" smtClean="0">
              <a:latin typeface="Candara" panose="020E0502030303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s-MX" sz="2000" b="1" dirty="0" smtClean="0">
                <a:latin typeface="Candara" panose="020E0502030303020204" pitchFamily="34" charset="0"/>
              </a:rPr>
              <a:t>MEDIANTE UN CÓDIGO.</a:t>
            </a:r>
            <a:endParaRPr lang="es-MX" sz="2000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s-MX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5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Candara" panose="020E0502030303020204" pitchFamily="34" charset="0"/>
              </a:rPr>
              <a:t>CONTENIDO:</a:t>
            </a:r>
          </a:p>
          <a:p>
            <a:endParaRPr lang="es-MX" dirty="0">
              <a:latin typeface="Candara" panose="020E0502030303020204" pitchFamily="34" charset="0"/>
            </a:endParaRPr>
          </a:p>
          <a:p>
            <a:pPr marL="342900" indent="-342900">
              <a:buAutoNum type="arabicPeriod"/>
            </a:pPr>
            <a:r>
              <a:rPr lang="es-MX" sz="2000" dirty="0" smtClean="0">
                <a:latin typeface="Candara" panose="020E0502030303020204" pitchFamily="34" charset="0"/>
              </a:rPr>
              <a:t>INTRODUCCIÓN.</a:t>
            </a:r>
          </a:p>
          <a:p>
            <a:pPr marL="342900" indent="-342900">
              <a:buAutoNum type="arabicPeriod"/>
            </a:pPr>
            <a:endParaRPr lang="es-MX" sz="2000" dirty="0" smtClean="0">
              <a:latin typeface="Candara" panose="020E0502030303020204" pitchFamily="34" charset="0"/>
            </a:endParaRPr>
          </a:p>
          <a:p>
            <a:pPr marL="342900" indent="-342900">
              <a:buAutoNum type="arabicPeriod"/>
            </a:pPr>
            <a:r>
              <a:rPr lang="es-MX" sz="2000" dirty="0" smtClean="0">
                <a:latin typeface="Candara" panose="020E0502030303020204" pitchFamily="34" charset="0"/>
              </a:rPr>
              <a:t>PLAN MUNICIPAL DE DESARROLLO 2017-2021.</a:t>
            </a:r>
          </a:p>
          <a:p>
            <a:pPr marL="342900" indent="-342900">
              <a:buAutoNum type="arabicPeriod"/>
            </a:pPr>
            <a:endParaRPr lang="es-MX" sz="2000" dirty="0" smtClean="0">
              <a:latin typeface="Candara" panose="020E0502030303020204" pitchFamily="34" charset="0"/>
            </a:endParaRPr>
          </a:p>
          <a:p>
            <a:pPr marL="342900" indent="-342900">
              <a:buAutoNum type="arabicPeriod"/>
            </a:pPr>
            <a:r>
              <a:rPr lang="es-MX" sz="2000" dirty="0" smtClean="0">
                <a:latin typeface="Candara" panose="020E0502030303020204" pitchFamily="34" charset="0"/>
              </a:rPr>
              <a:t>¿EN QUÉ CONSISTE LA METODOLOGÍA DEL MARCO LÓGICO (MML)?</a:t>
            </a:r>
          </a:p>
          <a:p>
            <a:pPr marL="800100" lvl="1" indent="-342900">
              <a:buAutoNum type="arabicPeriod"/>
            </a:pPr>
            <a:r>
              <a:rPr lang="es-MX" sz="2000" dirty="0" smtClean="0">
                <a:latin typeface="Candara" panose="020E0502030303020204" pitchFamily="34" charset="0"/>
              </a:rPr>
              <a:t>ETAPAS DE LA METODOLOGÍA.</a:t>
            </a:r>
          </a:p>
          <a:p>
            <a:pPr marL="800100" lvl="1" indent="-342900">
              <a:buAutoNum type="arabicPeriod"/>
            </a:pPr>
            <a:r>
              <a:rPr lang="es-MX" sz="2000" dirty="0" smtClean="0">
                <a:latin typeface="Candara" panose="020E0502030303020204" pitchFamily="34" charset="0"/>
              </a:rPr>
              <a:t>PRIMERA PARTE: ARBOLES.</a:t>
            </a:r>
          </a:p>
          <a:p>
            <a:pPr marL="800100" lvl="1" indent="-342900">
              <a:buAutoNum type="arabicPeriod"/>
            </a:pPr>
            <a:r>
              <a:rPr lang="es-MX" sz="2000" dirty="0" smtClean="0">
                <a:latin typeface="Candara" panose="020E0502030303020204" pitchFamily="34" charset="0"/>
              </a:rPr>
              <a:t>SEGUNDA PARTE: MATRIZ DE INDICADORES DE RESULTADOS (MIR).</a:t>
            </a:r>
          </a:p>
          <a:p>
            <a:pPr marL="800100" lvl="1" indent="-342900">
              <a:buAutoNum type="arabicPeriod"/>
            </a:pPr>
            <a:r>
              <a:rPr lang="es-MX" sz="2000" dirty="0" smtClean="0">
                <a:latin typeface="Candara" panose="020E0502030303020204" pitchFamily="34" charset="0"/>
              </a:rPr>
              <a:t>FICHAS DE LOS INDICADORES.</a:t>
            </a:r>
          </a:p>
          <a:p>
            <a:pPr marL="800100" lvl="1" indent="-342900">
              <a:buAutoNum type="arabicPeriod"/>
            </a:pPr>
            <a:endParaRPr lang="es-MX" sz="2000" dirty="0" smtClean="0">
              <a:latin typeface="Candara" panose="020E0502030303020204" pitchFamily="34" charset="0"/>
            </a:endParaRPr>
          </a:p>
          <a:p>
            <a:pPr marL="342900" indent="-342900">
              <a:buAutoNum type="arabicPeriod"/>
            </a:pPr>
            <a:r>
              <a:rPr lang="es-MX" sz="2000" dirty="0" smtClean="0">
                <a:latin typeface="Candara" panose="020E0502030303020204" pitchFamily="34" charset="0"/>
              </a:rPr>
              <a:t>SINCRONIZACIÓN </a:t>
            </a:r>
            <a:r>
              <a:rPr lang="es-MX" sz="2000" smtClean="0">
                <a:latin typeface="Candara" panose="020E0502030303020204" pitchFamily="34" charset="0"/>
              </a:rPr>
              <a:t>GESTIÓN PARA RESULTADOS </a:t>
            </a:r>
            <a:r>
              <a:rPr lang="es-MX" sz="2000" dirty="0" smtClean="0">
                <a:latin typeface="Candara" panose="020E0502030303020204" pitchFamily="34" charset="0"/>
              </a:rPr>
              <a:t>Y PRESUPUESTACIÓN.</a:t>
            </a:r>
          </a:p>
        </p:txBody>
      </p:sp>
    </p:spTree>
    <p:extLst>
      <p:ext uri="{BB962C8B-B14F-4D97-AF65-F5344CB8AC3E}">
        <p14:creationId xmlns:p14="http://schemas.microsoft.com/office/powerpoint/2010/main" val="5442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Candara" panose="020E0502030303020204" pitchFamily="34" charset="0"/>
              </a:rPr>
              <a:t>1. INTRODUCCIÓN</a:t>
            </a:r>
          </a:p>
          <a:p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INICIO DE TRABAJOS PARA ELABORAR EL PRESUPUESTO DEL EJERCICIO FISCAL </a:t>
            </a:r>
            <a:r>
              <a:rPr lang="es-MX" b="1" dirty="0" smtClean="0">
                <a:latin typeface="Candara" panose="020E0502030303020204" pitchFamily="34" charset="0"/>
              </a:rPr>
              <a:t>2020</a:t>
            </a:r>
            <a:r>
              <a:rPr lang="es-MX" dirty="0" smtClean="0">
                <a:latin typeface="Candara" panose="020E0502030303020204" pitchFamily="34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s-MX" dirty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LOS TRABAJOS SE DIVIDEN EN DOS PASOS:</a:t>
            </a:r>
          </a:p>
          <a:p>
            <a:pPr marL="285750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PRIMER PASO:</a:t>
            </a:r>
          </a:p>
          <a:p>
            <a:pPr marL="742950" lvl="1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CONFORME AL PLAN MUNICIPAL DE DESARROLLO 2017-2021, ESTABLECER LOS PROGRAMAS Y ELABORAR LOS INCIDADORES UTILIZANDO LA MML.</a:t>
            </a:r>
          </a:p>
          <a:p>
            <a:pPr marL="285750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PARA EL PRIMER PASO, SE ESTABLECEN DOS MESAS DE TRABAJO:</a:t>
            </a:r>
          </a:p>
          <a:p>
            <a:pPr marL="742950" lvl="1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MESA 1. ARBOLES DE PROBLEMAS.</a:t>
            </a:r>
          </a:p>
          <a:p>
            <a:pPr marL="742950" lvl="1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MESA 2. MATRIZ DE INDICADORES PARA RESULTADOS.</a:t>
            </a:r>
          </a:p>
        </p:txBody>
      </p:sp>
    </p:spTree>
    <p:extLst>
      <p:ext uri="{BB962C8B-B14F-4D97-AF65-F5344CB8AC3E}">
        <p14:creationId xmlns:p14="http://schemas.microsoft.com/office/powerpoint/2010/main" val="866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Candara" panose="020E0502030303020204" pitchFamily="34" charset="0"/>
              </a:rPr>
              <a:t>1. INTRODUCCIÓN </a:t>
            </a:r>
            <a:r>
              <a:rPr lang="es-MX" sz="1600" b="1" i="1" dirty="0" smtClean="0">
                <a:latin typeface="Candara" panose="020E0502030303020204" pitchFamily="34" charset="0"/>
              </a:rPr>
              <a:t>(continuación)</a:t>
            </a:r>
          </a:p>
          <a:p>
            <a:pPr marL="285750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SEGUNDO PASO:</a:t>
            </a:r>
          </a:p>
          <a:p>
            <a:pPr marL="742950" lvl="1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PASAR DE PROGRAMAS DEL PMD A PROGRAMAS PRESUPUESTARIOS, IDENTIFICANDO QUÉ DEPENDENCIAS EJECUTAN CADA UNO DE LOS 32 PROGRAMAS.</a:t>
            </a:r>
          </a:p>
          <a:p>
            <a:pPr marL="742950" lvl="1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LAS HERRAMIENTAS </a:t>
            </a:r>
            <a:r>
              <a:rPr lang="es-MX" dirty="0" smtClean="0">
                <a:latin typeface="Candara" panose="020E0502030303020204" pitchFamily="34" charset="0"/>
              </a:rPr>
              <a:t>QUE </a:t>
            </a:r>
            <a:r>
              <a:rPr lang="es-MX" dirty="0" smtClean="0">
                <a:latin typeface="Candara" panose="020E0502030303020204" pitchFamily="34" charset="0"/>
              </a:rPr>
              <a:t>PERMITIRÁN </a:t>
            </a:r>
            <a:r>
              <a:rPr lang="es-MX" dirty="0" smtClean="0">
                <a:latin typeface="Candara" panose="020E0502030303020204" pitchFamily="34" charset="0"/>
              </a:rPr>
              <a:t>ESTE TRABAJO </a:t>
            </a:r>
            <a:r>
              <a:rPr lang="es-MX" dirty="0" smtClean="0">
                <a:latin typeface="Candara" panose="020E0502030303020204" pitchFamily="34" charset="0"/>
              </a:rPr>
              <a:t>SERÁN </a:t>
            </a:r>
            <a:r>
              <a:rPr lang="es-MX" dirty="0" smtClean="0">
                <a:latin typeface="Candara" panose="020E0502030303020204" pitchFamily="34" charset="0"/>
              </a:rPr>
              <a:t>EL </a:t>
            </a:r>
            <a:r>
              <a:rPr lang="es-MX" dirty="0" smtClean="0">
                <a:latin typeface="Candara" panose="020E0502030303020204" pitchFamily="34" charset="0"/>
              </a:rPr>
              <a:t>PORTAL DENOMINADO </a:t>
            </a:r>
            <a:r>
              <a:rPr lang="es-MX" b="1" dirty="0" smtClean="0">
                <a:latin typeface="Candara" panose="020E0502030303020204" pitchFamily="34" charset="0"/>
              </a:rPr>
              <a:t>SISTEMA DE INFORMACIÓN Y </a:t>
            </a:r>
            <a:r>
              <a:rPr lang="es-MX" b="1" smtClean="0">
                <a:latin typeface="Candara" panose="020E0502030303020204" pitchFamily="34" charset="0"/>
              </a:rPr>
              <a:t>EVALUACIÓN PRESUPUESTAL  </a:t>
            </a:r>
            <a:r>
              <a:rPr lang="es-MX" dirty="0" smtClean="0">
                <a:latin typeface="Candara" panose="020E0502030303020204" pitchFamily="34" charset="0"/>
              </a:rPr>
              <a:t>Y EL DENOMINADO </a:t>
            </a:r>
            <a:r>
              <a:rPr lang="es-MX" b="1" dirty="0" smtClean="0">
                <a:latin typeface="Candara" panose="020E0502030303020204" pitchFamily="34" charset="0"/>
              </a:rPr>
              <a:t>SISTEMA DE GESTIÓN DE </a:t>
            </a:r>
            <a:r>
              <a:rPr lang="es-MX" b="1" smtClean="0">
                <a:latin typeface="Candara" panose="020E0502030303020204" pitchFamily="34" charset="0"/>
              </a:rPr>
              <a:t>INDICADORES (SIGEI) </a:t>
            </a:r>
            <a:r>
              <a:rPr lang="es-MX" smtClean="0">
                <a:latin typeface="Candara" panose="020E0502030303020204" pitchFamily="34" charset="0"/>
              </a:rPr>
              <a:t>EN </a:t>
            </a:r>
            <a:r>
              <a:rPr lang="es-MX" dirty="0" smtClean="0">
                <a:latin typeface="Candara" panose="020E0502030303020204" pitchFamily="34" charset="0"/>
              </a:rPr>
              <a:t>DONDE IDENTIFICARÁN TECHO FINANCIERO Y TENDRÁN QUE INDICAR POR PROGRAMA PRESUPUESTARIO, LAS PARTIDAS CORRESPODIENTES.</a:t>
            </a:r>
          </a:p>
          <a:p>
            <a:pPr marL="285750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CASOS ESPECIALES: ORGANISMOS PÚBLICOS DESCENTRALIZADOS.</a:t>
            </a:r>
          </a:p>
          <a:p>
            <a:pPr marL="1200150" lvl="2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SIAPA.</a:t>
            </a:r>
          </a:p>
          <a:p>
            <a:pPr marL="1200150" lvl="2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IMPLAN.</a:t>
            </a:r>
          </a:p>
          <a:p>
            <a:pPr marL="1200150" lvl="2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DIF.</a:t>
            </a:r>
          </a:p>
          <a:p>
            <a:pPr marL="742950" lvl="1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742950" lvl="1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latin typeface="Candara" panose="020E0502030303020204" pitchFamily="34" charset="0"/>
              </a:rPr>
              <a:t>2</a:t>
            </a:r>
            <a:r>
              <a:rPr lang="es-MX" sz="3200" b="1" dirty="0" smtClean="0">
                <a:latin typeface="Candara" panose="020E0502030303020204" pitchFamily="34" charset="0"/>
              </a:rPr>
              <a:t>. PLAN MUNICIPAL DE DESARROLLO </a:t>
            </a:r>
            <a:r>
              <a:rPr lang="es-MX" sz="2800" b="1" dirty="0" smtClean="0">
                <a:latin typeface="Candara" panose="020E0502030303020204" pitchFamily="34" charset="0"/>
              </a:rPr>
              <a:t>2017-2021</a:t>
            </a:r>
          </a:p>
          <a:p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ESTRUCTURA DEL PLAN MUNICIPAL DE DESARROLLO:</a:t>
            </a:r>
          </a:p>
          <a:p>
            <a:pPr marL="742950" lvl="1" indent="-285750">
              <a:buFont typeface="Arial" charset="0"/>
              <a:buChar char="•"/>
            </a:pPr>
            <a:r>
              <a:rPr lang="es-MX" b="1" dirty="0" smtClean="0">
                <a:latin typeface="Candara" panose="020E0502030303020204" pitchFamily="34" charset="0"/>
              </a:rPr>
              <a:t>5</a:t>
            </a:r>
            <a:r>
              <a:rPr lang="es-MX" dirty="0" smtClean="0">
                <a:latin typeface="Candara" panose="020E0502030303020204" pitchFamily="34" charset="0"/>
              </a:rPr>
              <a:t> EJES:</a:t>
            </a:r>
          </a:p>
          <a:p>
            <a:pPr marL="1200150" lvl="2" indent="-285750">
              <a:buFont typeface="Arial" charset="0"/>
              <a:buChar char="•"/>
            </a:pPr>
            <a:endParaRPr lang="es-MX" b="1" dirty="0" smtClean="0">
              <a:latin typeface="Candara" panose="020E0502030303020204" pitchFamily="34" charset="0"/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s-MX" b="1" dirty="0" smtClean="0">
                <a:latin typeface="Candara" panose="020E0502030303020204" pitchFamily="34" charset="0"/>
              </a:rPr>
              <a:t>11</a:t>
            </a:r>
            <a:r>
              <a:rPr lang="es-MX" dirty="0" smtClean="0">
                <a:latin typeface="Candara" panose="020E0502030303020204" pitchFamily="34" charset="0"/>
              </a:rPr>
              <a:t> POLÍTICAS PÚBLICAS.</a:t>
            </a:r>
          </a:p>
          <a:p>
            <a:pPr marL="1657350" lvl="3" indent="-285750">
              <a:buFont typeface="Arial" charset="0"/>
              <a:buChar char="•"/>
            </a:pPr>
            <a:endParaRPr lang="es-MX" b="1" dirty="0" smtClean="0">
              <a:latin typeface="Candara" panose="020E0502030303020204" pitchFamily="34" charset="0"/>
            </a:endParaRPr>
          </a:p>
          <a:p>
            <a:pPr marL="1657350" lvl="3" indent="-285750">
              <a:buFont typeface="Arial" charset="0"/>
              <a:buChar char="•"/>
            </a:pPr>
            <a:r>
              <a:rPr lang="es-MX" b="1" dirty="0" smtClean="0">
                <a:latin typeface="Candara" panose="020E0502030303020204" pitchFamily="34" charset="0"/>
              </a:rPr>
              <a:t>32 </a:t>
            </a:r>
            <a:r>
              <a:rPr lang="es-MX" dirty="0" smtClean="0">
                <a:latin typeface="Candara" panose="020E0502030303020204" pitchFamily="34" charset="0"/>
              </a:rPr>
              <a:t>PROGRAMAS PRESUPUESTARIOS.</a:t>
            </a:r>
          </a:p>
          <a:p>
            <a:pPr marL="2114550" lvl="4" indent="-285750">
              <a:buFont typeface="Arial" charset="0"/>
              <a:buChar char="•"/>
            </a:pPr>
            <a:endParaRPr lang="es-MX" b="1" dirty="0" smtClean="0">
              <a:latin typeface="Candara" panose="020E0502030303020204" pitchFamily="34" charset="0"/>
            </a:endParaRPr>
          </a:p>
          <a:p>
            <a:pPr marL="2114550" lvl="4" indent="-285750">
              <a:buFont typeface="Arial" charset="0"/>
              <a:buChar char="•"/>
            </a:pPr>
            <a:r>
              <a:rPr lang="es-MX" b="1" dirty="0" smtClean="0">
                <a:latin typeface="Candara" panose="020E0502030303020204" pitchFamily="34" charset="0"/>
              </a:rPr>
              <a:t>1</a:t>
            </a:r>
            <a:r>
              <a:rPr lang="es-MX" dirty="0" smtClean="0">
                <a:latin typeface="Candara" panose="020E0502030303020204" pitchFamily="34" charset="0"/>
              </a:rPr>
              <a:t> ESTRATEGIA POR PROGRAMA.</a:t>
            </a:r>
          </a:p>
          <a:p>
            <a:pPr marL="2114550" lvl="4" indent="-285750">
              <a:buFont typeface="Arial" charset="0"/>
              <a:buChar char="•"/>
            </a:pPr>
            <a:r>
              <a:rPr lang="es-MX" b="1" dirty="0" smtClean="0">
                <a:latin typeface="Candara" panose="020E0502030303020204" pitchFamily="34" charset="0"/>
              </a:rPr>
              <a:t>142</a:t>
            </a:r>
            <a:r>
              <a:rPr lang="es-MX" dirty="0" smtClean="0">
                <a:latin typeface="Candara" panose="020E0502030303020204" pitchFamily="34" charset="0"/>
              </a:rPr>
              <a:t> METAS</a:t>
            </a:r>
          </a:p>
          <a:p>
            <a:pPr marL="2114550" lvl="4" indent="-285750">
              <a:buFont typeface="Arial" charset="0"/>
              <a:buChar char="•"/>
            </a:pPr>
            <a:r>
              <a:rPr lang="es-MX" b="1" dirty="0" smtClean="0">
                <a:latin typeface="Candara" panose="020E0502030303020204" pitchFamily="34" charset="0"/>
              </a:rPr>
              <a:t>508</a:t>
            </a:r>
            <a:r>
              <a:rPr lang="es-MX" dirty="0" smtClean="0">
                <a:latin typeface="Candara" panose="020E0502030303020204" pitchFamily="34" charset="0"/>
              </a:rPr>
              <a:t> LÍNEAS DE ACCIÓN. </a:t>
            </a:r>
          </a:p>
          <a:p>
            <a:pPr marL="2114550" lvl="4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TANTO LOS EJES COMO LAS PROGRAMAS ESTÁN DEFINIDOS CON SU DAGNÓSTICO Y OBJETIVO RESPECTIVO.</a:t>
            </a:r>
            <a:endParaRPr lang="es-MX" dirty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OJO: YA CUENTA CON 42 INDICADORES DE PROPÓSITO.</a:t>
            </a:r>
          </a:p>
        </p:txBody>
      </p:sp>
    </p:spTree>
    <p:extLst>
      <p:ext uri="{BB962C8B-B14F-4D97-AF65-F5344CB8AC3E}">
        <p14:creationId xmlns:p14="http://schemas.microsoft.com/office/powerpoint/2010/main" val="12526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Candara" panose="020E0502030303020204" pitchFamily="34" charset="0"/>
              </a:rPr>
              <a:t>3. ¿EN QUÉ CONSISTE LA MML?</a:t>
            </a:r>
            <a:endParaRPr lang="es-MX" sz="2800" b="1" dirty="0" smtClean="0">
              <a:latin typeface="Candara" panose="020E0502030303020204" pitchFamily="34" charset="0"/>
            </a:endParaRPr>
          </a:p>
          <a:p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ETAPAS DE LA METODOLOGÍA:</a:t>
            </a:r>
          </a:p>
          <a:p>
            <a:pPr marL="285750" indent="-285750">
              <a:buFont typeface="Arial" charset="0"/>
              <a:buChar char="•"/>
            </a:pPr>
            <a:endParaRPr lang="es-MX" dirty="0" smtClean="0">
              <a:latin typeface="Candara" panose="020E0502030303020204" pitchFamily="34" charset="0"/>
            </a:endParaRPr>
          </a:p>
          <a:p>
            <a:pPr algn="ctr"/>
            <a:r>
              <a:rPr lang="es-MX" dirty="0" smtClean="0">
                <a:latin typeface="Candara" panose="020E0502030303020204" pitchFamily="34" charset="0"/>
              </a:rPr>
              <a:t>ARBOL DE PROBLEMAS.</a:t>
            </a:r>
          </a:p>
          <a:p>
            <a:pPr algn="ctr"/>
            <a:endParaRPr lang="es-MX" dirty="0" smtClean="0">
              <a:latin typeface="Candara" panose="020E0502030303020204" pitchFamily="34" charset="0"/>
            </a:endParaRPr>
          </a:p>
          <a:p>
            <a:pPr algn="ctr"/>
            <a:endParaRPr lang="es-MX" dirty="0" smtClean="0">
              <a:latin typeface="Candara" panose="020E0502030303020204" pitchFamily="34" charset="0"/>
            </a:endParaRPr>
          </a:p>
          <a:p>
            <a:pPr algn="ctr"/>
            <a:endParaRPr lang="es-MX" dirty="0">
              <a:latin typeface="Candara" panose="020E0502030303020204" pitchFamily="34" charset="0"/>
            </a:endParaRPr>
          </a:p>
          <a:p>
            <a:pPr algn="ctr"/>
            <a:r>
              <a:rPr lang="es-MX" dirty="0" smtClean="0">
                <a:latin typeface="Candara" panose="020E0502030303020204" pitchFamily="34" charset="0"/>
              </a:rPr>
              <a:t>ARBOL DE OBJETIVOS.</a:t>
            </a:r>
          </a:p>
          <a:p>
            <a:pPr algn="ctr"/>
            <a:endParaRPr lang="es-MX" dirty="0" smtClean="0">
              <a:latin typeface="Candara" panose="020E0502030303020204" pitchFamily="34" charset="0"/>
            </a:endParaRPr>
          </a:p>
          <a:p>
            <a:pPr algn="ctr"/>
            <a:endParaRPr lang="es-MX" dirty="0">
              <a:latin typeface="Candara" panose="020E0502030303020204" pitchFamily="34" charset="0"/>
            </a:endParaRPr>
          </a:p>
          <a:p>
            <a:pPr algn="ctr"/>
            <a:endParaRPr lang="es-MX" dirty="0" smtClean="0">
              <a:latin typeface="Candara" panose="020E0502030303020204" pitchFamily="34" charset="0"/>
            </a:endParaRPr>
          </a:p>
          <a:p>
            <a:pPr algn="ctr"/>
            <a:r>
              <a:rPr lang="es-MX" dirty="0" smtClean="0">
                <a:latin typeface="Candara" panose="020E0502030303020204" pitchFamily="34" charset="0"/>
              </a:rPr>
              <a:t>MATRIZ DE INDICADORES PARA RESULTADOS.</a:t>
            </a:r>
          </a:p>
          <a:p>
            <a:pPr algn="ctr"/>
            <a:endParaRPr lang="es-MX" dirty="0" smtClean="0">
              <a:latin typeface="Candara" panose="020E0502030303020204" pitchFamily="34" charset="0"/>
            </a:endParaRPr>
          </a:p>
          <a:p>
            <a:pPr algn="ctr"/>
            <a:endParaRPr lang="es-MX" dirty="0">
              <a:latin typeface="Candara" panose="020E0502030303020204" pitchFamily="34" charset="0"/>
            </a:endParaRPr>
          </a:p>
          <a:p>
            <a:pPr algn="ctr"/>
            <a:endParaRPr lang="es-MX" dirty="0" smtClean="0">
              <a:latin typeface="Candara" panose="020E0502030303020204" pitchFamily="34" charset="0"/>
            </a:endParaRPr>
          </a:p>
          <a:p>
            <a:pPr algn="ctr"/>
            <a:r>
              <a:rPr lang="es-MX" dirty="0" smtClean="0">
                <a:latin typeface="Candara" panose="020E0502030303020204" pitchFamily="34" charset="0"/>
              </a:rPr>
              <a:t>FICHAS ESPECÍFICAS DE LOS INDICADORES.</a:t>
            </a:r>
          </a:p>
        </p:txBody>
      </p:sp>
      <p:sp>
        <p:nvSpPr>
          <p:cNvPr id="2" name="1 Flecha abajo"/>
          <p:cNvSpPr/>
          <p:nvPr/>
        </p:nvSpPr>
        <p:spPr>
          <a:xfrm>
            <a:off x="4211960" y="3140968"/>
            <a:ext cx="720080" cy="7920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4211960" y="4221088"/>
            <a:ext cx="720080" cy="792088"/>
          </a:xfrm>
          <a:prstGeom prst="downArrow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abajo"/>
          <p:cNvSpPr/>
          <p:nvPr/>
        </p:nvSpPr>
        <p:spPr>
          <a:xfrm>
            <a:off x="4211960" y="5301208"/>
            <a:ext cx="720080" cy="7920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Abrir llave"/>
          <p:cNvSpPr/>
          <p:nvPr/>
        </p:nvSpPr>
        <p:spPr>
          <a:xfrm>
            <a:off x="1831232" y="2780928"/>
            <a:ext cx="292496" cy="1440160"/>
          </a:xfrm>
          <a:prstGeom prst="leftBrace">
            <a:avLst>
              <a:gd name="adj1" fmla="val 5555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Abrir llave"/>
          <p:cNvSpPr/>
          <p:nvPr/>
        </p:nvSpPr>
        <p:spPr>
          <a:xfrm>
            <a:off x="1831232" y="4941168"/>
            <a:ext cx="292496" cy="1440160"/>
          </a:xfrm>
          <a:prstGeom prst="leftBrace">
            <a:avLst>
              <a:gd name="adj1" fmla="val 5555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CuadroTexto"/>
          <p:cNvSpPr txBox="1"/>
          <p:nvPr/>
        </p:nvSpPr>
        <p:spPr>
          <a:xfrm rot="16200000">
            <a:off x="236583" y="3272430"/>
            <a:ext cx="1374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Candara" panose="020E0502030303020204" pitchFamily="34" charset="0"/>
              </a:rPr>
              <a:t>MESA  1</a:t>
            </a:r>
            <a:endParaRPr lang="es-MX" sz="2800" b="1" dirty="0">
              <a:latin typeface="Candara" panose="020E0502030303020204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213318" y="5360662"/>
            <a:ext cx="142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Candara" panose="020E0502030303020204" pitchFamily="34" charset="0"/>
              </a:rPr>
              <a:t>MESA  2</a:t>
            </a:r>
            <a:endParaRPr lang="es-MX" sz="2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Candara" panose="020E0502030303020204" pitchFamily="34" charset="0"/>
              </a:rPr>
              <a:t>3. ¿EN QUÉ CONSISTE LA MML? </a:t>
            </a:r>
            <a:r>
              <a:rPr lang="es-MX" sz="1600" b="1" i="1" dirty="0" smtClean="0">
                <a:latin typeface="Candara" panose="020E0502030303020204" pitchFamily="34" charset="0"/>
              </a:rPr>
              <a:t>(continuación)</a:t>
            </a:r>
            <a:endParaRPr lang="es-MX" sz="1600" b="1" dirty="0" smtClean="0">
              <a:latin typeface="Candara" panose="020E0502030303020204" pitchFamily="34" charset="0"/>
            </a:endParaRPr>
          </a:p>
          <a:p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PRIMERA PARTE: ARBOLES</a:t>
            </a:r>
          </a:p>
          <a:p>
            <a:pPr marL="285750" indent="-285750">
              <a:buFont typeface="Arial" charset="0"/>
              <a:buChar char="•"/>
            </a:pPr>
            <a:endParaRPr lang="es-MX" dirty="0">
              <a:latin typeface="Candara" panose="020E0502030303020204" pitchFamily="34" charset="0"/>
            </a:endParaRPr>
          </a:p>
          <a:p>
            <a:pPr algn="ctr"/>
            <a:r>
              <a:rPr lang="es-MX" sz="2400" b="1" dirty="0">
                <a:latin typeface="Candara" panose="020E0502030303020204" pitchFamily="34" charset="0"/>
              </a:rPr>
              <a:t>Á</a:t>
            </a:r>
            <a:r>
              <a:rPr lang="es-MX" sz="2400" b="1" dirty="0" smtClean="0">
                <a:latin typeface="Candara" panose="020E0502030303020204" pitchFamily="34" charset="0"/>
              </a:rPr>
              <a:t>RBOL DE PROBLEMAS                         ÁRBOL DE OBJETIVOS</a:t>
            </a:r>
          </a:p>
          <a:p>
            <a:pPr algn="ctr"/>
            <a:endParaRPr lang="es-MX" b="1" dirty="0" smtClean="0">
              <a:latin typeface="Candara" panose="020E0502030303020204" pitchFamily="34" charset="0"/>
            </a:endParaRPr>
          </a:p>
          <a:p>
            <a:pPr algn="ctr"/>
            <a:r>
              <a:rPr lang="es-MX" sz="2000" b="1" dirty="0" smtClean="0">
                <a:latin typeface="Candara" panose="020E0502030303020204" pitchFamily="34" charset="0"/>
              </a:rPr>
              <a:t>EFECTOS                                                                             FINES</a:t>
            </a:r>
          </a:p>
          <a:p>
            <a:pPr algn="ctr"/>
            <a:endParaRPr lang="es-MX" sz="2000" b="1" dirty="0" smtClean="0">
              <a:latin typeface="Candara" panose="020E0502030303020204" pitchFamily="34" charset="0"/>
            </a:endParaRPr>
          </a:p>
          <a:p>
            <a:pPr algn="ctr"/>
            <a:endParaRPr lang="es-MX" sz="2000" b="1" dirty="0" smtClean="0">
              <a:latin typeface="Candara" panose="020E0502030303020204" pitchFamily="34" charset="0"/>
            </a:endParaRPr>
          </a:p>
          <a:p>
            <a:pPr algn="ctr"/>
            <a:endParaRPr lang="es-MX" sz="2000" b="1" dirty="0">
              <a:latin typeface="Candara" panose="020E0502030303020204" pitchFamily="34" charset="0"/>
            </a:endParaRPr>
          </a:p>
          <a:p>
            <a:pPr algn="ctr"/>
            <a:r>
              <a:rPr lang="es-MX" sz="2000" b="1" dirty="0" smtClean="0">
                <a:latin typeface="Candara" panose="020E0502030303020204" pitchFamily="34" charset="0"/>
              </a:rPr>
              <a:t>  PROBLEMA                                                                       OBJETIVO </a:t>
            </a:r>
          </a:p>
          <a:p>
            <a:pPr algn="ctr"/>
            <a:endParaRPr lang="es-MX" sz="2000" b="1" dirty="0" smtClean="0">
              <a:latin typeface="Candara" panose="020E0502030303020204" pitchFamily="34" charset="0"/>
            </a:endParaRPr>
          </a:p>
          <a:p>
            <a:pPr algn="ctr"/>
            <a:endParaRPr lang="es-MX" sz="2000" b="1" dirty="0" smtClean="0">
              <a:latin typeface="Candara" panose="020E0502030303020204" pitchFamily="34" charset="0"/>
            </a:endParaRPr>
          </a:p>
          <a:p>
            <a:pPr algn="ctr"/>
            <a:endParaRPr lang="es-MX" sz="2000" b="1" dirty="0">
              <a:latin typeface="Candara" panose="020E0502030303020204" pitchFamily="34" charset="0"/>
            </a:endParaRPr>
          </a:p>
          <a:p>
            <a:pPr algn="ctr"/>
            <a:r>
              <a:rPr lang="es-MX" sz="2000" b="1" dirty="0" smtClean="0">
                <a:latin typeface="Candara" panose="020E0502030303020204" pitchFamily="34" charset="0"/>
              </a:rPr>
              <a:t>  CAUSAS                                                                           MEDIOS</a:t>
            </a:r>
          </a:p>
          <a:p>
            <a:pPr algn="r"/>
            <a:r>
              <a:rPr lang="es-MX" sz="1600" b="1" dirty="0" smtClean="0">
                <a:latin typeface="Candara" panose="020E0502030303020204" pitchFamily="34" charset="0"/>
              </a:rPr>
              <a:t>(BIENES/SERVICIOS/PRODUCTOS)</a:t>
            </a:r>
          </a:p>
        </p:txBody>
      </p:sp>
      <p:sp>
        <p:nvSpPr>
          <p:cNvPr id="2" name="1 Flecha abajo"/>
          <p:cNvSpPr/>
          <p:nvPr/>
        </p:nvSpPr>
        <p:spPr>
          <a:xfrm rot="10800000">
            <a:off x="1763688" y="3789040"/>
            <a:ext cx="720080" cy="7920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Flecha abajo"/>
          <p:cNvSpPr/>
          <p:nvPr/>
        </p:nvSpPr>
        <p:spPr>
          <a:xfrm rot="10800000">
            <a:off x="1763688" y="5085184"/>
            <a:ext cx="720080" cy="7920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Flecha abajo"/>
          <p:cNvSpPr/>
          <p:nvPr/>
        </p:nvSpPr>
        <p:spPr>
          <a:xfrm rot="10800000">
            <a:off x="6876256" y="3789040"/>
            <a:ext cx="720080" cy="792088"/>
          </a:xfrm>
          <a:prstGeom prst="downArrow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Flecha abajo"/>
          <p:cNvSpPr/>
          <p:nvPr/>
        </p:nvSpPr>
        <p:spPr>
          <a:xfrm rot="10800000">
            <a:off x="6876257" y="5013175"/>
            <a:ext cx="720080" cy="792088"/>
          </a:xfrm>
          <a:prstGeom prst="downArrow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abajo"/>
          <p:cNvSpPr/>
          <p:nvPr/>
        </p:nvSpPr>
        <p:spPr>
          <a:xfrm rot="16200000">
            <a:off x="4499992" y="1988840"/>
            <a:ext cx="504056" cy="324036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Flecha abajo"/>
          <p:cNvSpPr/>
          <p:nvPr/>
        </p:nvSpPr>
        <p:spPr>
          <a:xfrm rot="16200000">
            <a:off x="4572000" y="3212976"/>
            <a:ext cx="504056" cy="324036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Flecha abajo"/>
          <p:cNvSpPr/>
          <p:nvPr/>
        </p:nvSpPr>
        <p:spPr>
          <a:xfrm rot="16200000">
            <a:off x="4572000" y="4365104"/>
            <a:ext cx="504056" cy="324036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1187624" y="4581128"/>
            <a:ext cx="194421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Elipse"/>
          <p:cNvSpPr/>
          <p:nvPr/>
        </p:nvSpPr>
        <p:spPr>
          <a:xfrm>
            <a:off x="6461868" y="4581128"/>
            <a:ext cx="1566516" cy="432047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336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Candara" panose="020E0502030303020204" pitchFamily="34" charset="0"/>
              </a:rPr>
              <a:t>3. ¿EN QUÉ CONSISTE LA MML? </a:t>
            </a:r>
            <a:r>
              <a:rPr lang="es-MX" sz="1600" b="1" i="1" dirty="0" smtClean="0">
                <a:latin typeface="Candara" panose="020E0502030303020204" pitchFamily="34" charset="0"/>
              </a:rPr>
              <a:t>(continuación)</a:t>
            </a:r>
            <a:endParaRPr lang="es-MX" sz="1600" b="1" dirty="0" smtClean="0">
              <a:latin typeface="Candara" panose="020E0502030303020204" pitchFamily="34" charset="0"/>
            </a:endParaRPr>
          </a:p>
          <a:p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SEGUNDA PARTE: MIR (CONEXIÓN ENTRE ARBOLES Y MIR)</a:t>
            </a:r>
          </a:p>
          <a:p>
            <a:pPr marL="285750" indent="-285750">
              <a:buFont typeface="Arial" charset="0"/>
              <a:buChar char="•"/>
            </a:pPr>
            <a:endParaRPr lang="es-MX" dirty="0">
              <a:latin typeface="Candara" panose="020E0502030303020204" pitchFamily="34" charset="0"/>
            </a:endParaRPr>
          </a:p>
          <a:p>
            <a:r>
              <a:rPr lang="es-MX" sz="2400" b="1" dirty="0">
                <a:latin typeface="Candara" panose="020E0502030303020204" pitchFamily="34" charset="0"/>
              </a:rPr>
              <a:t>Á</a:t>
            </a:r>
            <a:r>
              <a:rPr lang="es-MX" sz="2400" b="1" dirty="0" smtClean="0">
                <a:latin typeface="Candara" panose="020E0502030303020204" pitchFamily="34" charset="0"/>
              </a:rPr>
              <a:t>RBOL DE PROBLEMAS   ÁRBOL DE OBJETIVOS            MIR</a:t>
            </a:r>
          </a:p>
          <a:p>
            <a:endParaRPr lang="es-MX" sz="800" b="1" dirty="0" smtClean="0">
              <a:latin typeface="Candara" panose="020E0502030303020204" pitchFamily="34" charset="0"/>
            </a:endParaRPr>
          </a:p>
          <a:p>
            <a:r>
              <a:rPr lang="es-MX" sz="2000" b="1" dirty="0" smtClean="0">
                <a:latin typeface="Candara" panose="020E0502030303020204" pitchFamily="34" charset="0"/>
              </a:rPr>
              <a:t>          EFECTOS                                                FINES                                       FIN</a:t>
            </a:r>
          </a:p>
          <a:p>
            <a:pPr algn="ctr"/>
            <a:endParaRPr lang="es-MX" sz="2000" b="1" dirty="0" smtClean="0">
              <a:latin typeface="Candara" panose="020E0502030303020204" pitchFamily="34" charset="0"/>
            </a:endParaRPr>
          </a:p>
          <a:p>
            <a:pPr algn="ctr"/>
            <a:endParaRPr lang="es-MX" sz="2000" b="1" dirty="0" smtClean="0">
              <a:latin typeface="Candara" panose="020E0502030303020204" pitchFamily="34" charset="0"/>
            </a:endParaRPr>
          </a:p>
          <a:p>
            <a:r>
              <a:rPr lang="es-MX" sz="2000" b="1" dirty="0">
                <a:latin typeface="Candara" panose="020E0502030303020204" pitchFamily="34" charset="0"/>
              </a:rPr>
              <a:t> </a:t>
            </a:r>
            <a:r>
              <a:rPr lang="es-MX" sz="2000" b="1" dirty="0" smtClean="0">
                <a:latin typeface="Candara" panose="020E0502030303020204" pitchFamily="34" charset="0"/>
              </a:rPr>
              <a:t>        PROBLEMA                                         OBJETIVO                           PROPÓSITO</a:t>
            </a:r>
          </a:p>
          <a:p>
            <a:pPr algn="ctr"/>
            <a:endParaRPr lang="es-MX" sz="2000" b="1" dirty="0" smtClean="0">
              <a:latin typeface="Candara" panose="020E0502030303020204" pitchFamily="34" charset="0"/>
            </a:endParaRPr>
          </a:p>
          <a:p>
            <a:pPr algn="ctr"/>
            <a:endParaRPr lang="es-MX" sz="2000" b="1" dirty="0">
              <a:latin typeface="Candara" panose="020E0502030303020204" pitchFamily="34" charset="0"/>
            </a:endParaRPr>
          </a:p>
          <a:p>
            <a:r>
              <a:rPr lang="es-MX" sz="2000" b="1" dirty="0" smtClean="0">
                <a:latin typeface="Candara" panose="020E0502030303020204" pitchFamily="34" charset="0"/>
              </a:rPr>
              <a:t>           CAUSAS                                                MEDIOS                       COMPONENTES                       </a:t>
            </a:r>
            <a:r>
              <a:rPr lang="es-MX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.</a:t>
            </a:r>
            <a:r>
              <a:rPr lang="es-MX" sz="2000" b="1" dirty="0" smtClean="0">
                <a:latin typeface="Candara" panose="020E0502030303020204" pitchFamily="34" charset="0"/>
              </a:rPr>
              <a:t>                                                      </a:t>
            </a:r>
            <a:r>
              <a:rPr lang="es-MX" sz="1600" b="1" dirty="0" smtClean="0">
                <a:latin typeface="Candara" panose="020E0502030303020204" pitchFamily="34" charset="0"/>
              </a:rPr>
              <a:t>(BIENES/SERVICIOS/PRODUCTOS)</a:t>
            </a:r>
          </a:p>
          <a:p>
            <a:endParaRPr lang="es-MX" sz="1600" b="1" dirty="0">
              <a:latin typeface="Candara" panose="020E0502030303020204" pitchFamily="34" charset="0"/>
            </a:endParaRPr>
          </a:p>
          <a:p>
            <a:r>
              <a:rPr lang="es-MX" sz="2000" b="1" dirty="0" smtClean="0">
                <a:latin typeface="Candara" panose="020E0502030303020204" pitchFamily="34" charset="0"/>
              </a:rPr>
              <a:t>           CAUSAS                                             ACCIONES                         ACTIVIDADES</a:t>
            </a:r>
          </a:p>
          <a:p>
            <a:endParaRPr lang="es-MX" sz="1600" b="1" dirty="0" smtClean="0">
              <a:latin typeface="Candara" panose="020E0502030303020204" pitchFamily="34" charset="0"/>
            </a:endParaRPr>
          </a:p>
        </p:txBody>
      </p:sp>
      <p:sp>
        <p:nvSpPr>
          <p:cNvPr id="2" name="1 Flecha abajo"/>
          <p:cNvSpPr/>
          <p:nvPr/>
        </p:nvSpPr>
        <p:spPr>
          <a:xfrm rot="10800000">
            <a:off x="1331640" y="3641536"/>
            <a:ext cx="432048" cy="5795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abajo"/>
          <p:cNvSpPr/>
          <p:nvPr/>
        </p:nvSpPr>
        <p:spPr>
          <a:xfrm rot="16200000">
            <a:off x="3188078" y="2621139"/>
            <a:ext cx="504056" cy="1831745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Flecha abajo"/>
          <p:cNvSpPr/>
          <p:nvPr/>
        </p:nvSpPr>
        <p:spPr>
          <a:xfrm rot="10800000">
            <a:off x="1331640" y="4577640"/>
            <a:ext cx="432048" cy="5795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Flecha abajo"/>
          <p:cNvSpPr/>
          <p:nvPr/>
        </p:nvSpPr>
        <p:spPr>
          <a:xfrm rot="16200000">
            <a:off x="3188075" y="3485235"/>
            <a:ext cx="504056" cy="1831745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abajo"/>
          <p:cNvSpPr/>
          <p:nvPr/>
        </p:nvSpPr>
        <p:spPr>
          <a:xfrm rot="16200000">
            <a:off x="3188075" y="4349331"/>
            <a:ext cx="504056" cy="1831745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Flecha abajo"/>
          <p:cNvSpPr/>
          <p:nvPr/>
        </p:nvSpPr>
        <p:spPr>
          <a:xfrm rot="16200000">
            <a:off x="3219621" y="5213428"/>
            <a:ext cx="504056" cy="1831745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Flecha abajo"/>
          <p:cNvSpPr/>
          <p:nvPr/>
        </p:nvSpPr>
        <p:spPr>
          <a:xfrm rot="16200000">
            <a:off x="6156176" y="3140969"/>
            <a:ext cx="504056" cy="792087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Flecha abajo"/>
          <p:cNvSpPr/>
          <p:nvPr/>
        </p:nvSpPr>
        <p:spPr>
          <a:xfrm rot="16200000">
            <a:off x="6156176" y="3933057"/>
            <a:ext cx="504056" cy="792087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Flecha abajo"/>
          <p:cNvSpPr/>
          <p:nvPr/>
        </p:nvSpPr>
        <p:spPr>
          <a:xfrm rot="16200000">
            <a:off x="6156176" y="4941168"/>
            <a:ext cx="504056" cy="792087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Flecha abajo"/>
          <p:cNvSpPr/>
          <p:nvPr/>
        </p:nvSpPr>
        <p:spPr>
          <a:xfrm rot="16200000">
            <a:off x="6156176" y="5733256"/>
            <a:ext cx="504056" cy="792087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85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Candara" panose="020E0502030303020204" pitchFamily="34" charset="0"/>
              </a:rPr>
              <a:t>3. ¿EN QUÉ CONSISTE LA MML? </a:t>
            </a:r>
            <a:r>
              <a:rPr lang="es-MX" sz="1600" b="1" i="1" dirty="0" smtClean="0">
                <a:latin typeface="Candara" panose="020E0502030303020204" pitchFamily="34" charset="0"/>
              </a:rPr>
              <a:t>(continuación)</a:t>
            </a:r>
            <a:endParaRPr lang="es-MX" sz="1600" b="1" dirty="0" smtClean="0">
              <a:latin typeface="Candara" panose="020E0502030303020204" pitchFamily="34" charset="0"/>
            </a:endParaRPr>
          </a:p>
          <a:p>
            <a:endParaRPr lang="es-MX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MX" dirty="0" smtClean="0">
                <a:latin typeface="Candara" panose="020E0502030303020204" pitchFamily="34" charset="0"/>
              </a:rPr>
              <a:t>SEGUNDA PARTE: MIR</a:t>
            </a:r>
          </a:p>
          <a:p>
            <a:pPr marL="285750" indent="-285750">
              <a:buFont typeface="Arial" charset="0"/>
              <a:buChar char="•"/>
            </a:pPr>
            <a:endParaRPr lang="es-MX" dirty="0">
              <a:latin typeface="Candara" panose="020E0502030303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87" y="3068960"/>
            <a:ext cx="7046913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1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602</Words>
  <Application>Microsoft Office PowerPoint</Application>
  <PresentationFormat>Presentación en pantalla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ELABORACIÓN DE INDICADORES MEDIANTE LA METODOLOGÍA DEL MARCO LÓGICO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ELABORACIÓN DE INDICADORES MEDIANTE LA METODOLOGÍA DEL MARCO LÓGICO</dc:title>
  <dc:creator>AndreaGarcia</dc:creator>
  <cp:lastModifiedBy>AndreaGarcia</cp:lastModifiedBy>
  <cp:revision>30</cp:revision>
  <dcterms:created xsi:type="dcterms:W3CDTF">2019-10-27T18:58:36Z</dcterms:created>
  <dcterms:modified xsi:type="dcterms:W3CDTF">2019-10-28T21:19:12Z</dcterms:modified>
</cp:coreProperties>
</file>